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99" r:id="rId5"/>
    <p:sldId id="300" r:id="rId6"/>
    <p:sldId id="259" r:id="rId7"/>
    <p:sldId id="301" r:id="rId8"/>
    <p:sldId id="261" r:id="rId9"/>
    <p:sldId id="296" r:id="rId10"/>
    <p:sldId id="297" r:id="rId11"/>
    <p:sldId id="28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B2B2B2"/>
    <a:srgbClr val="C0C0C0"/>
    <a:srgbClr val="DDDDDD"/>
    <a:srgbClr val="000000"/>
    <a:srgbClr val="FFFFFF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8" autoAdjust="0"/>
    <p:restoredTop sz="94660"/>
  </p:normalViewPr>
  <p:slideViewPr>
    <p:cSldViewPr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91E7CB-341D-466B-8F01-778CFD48E24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34789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2"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F35B0E4-1FA9-498D-8D80-CF3A54AE20C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873AC4-7E94-484A-860F-56FFB089E1F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709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2A02B4-C7D0-4F22-AD51-ED816E491BF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745407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653740E-52D4-44EA-AB58-F99999F99B0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85987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574E3BB-5D1A-4395-91A7-EC5D240E35D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0826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B271105-5232-4695-BBD0-EF2F6692718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98403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07E15E-FFE1-48AA-9D1F-7D0787977B4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1426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4BD476-B163-4301-9EA2-BE5F4C8A770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3706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9E2137-A2A2-49EC-904C-2EEFBADAC7A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0422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0B021F-CE33-495E-B6FA-A3FF5B8ACDBE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3152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4F2F68-EE41-435E-A649-B521F624572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8555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09FFD3-BB49-4E83-8D50-C0DE8BAC065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93318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25BA70-D62F-4C81-BAE8-9D9D37C1501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7089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3F89DA-3C60-4CD8-9F6D-E80C2DFE511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1449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2DD0E5D9-3656-4D06-96F3-D64F6919500B}" type="slidenum">
              <a:rPr lang="en-US" altLang="ru-RU"/>
              <a:pPr/>
              <a:t>‹#›</a:t>
            </a:fld>
            <a:endParaRPr lang="en-US" altLang="ru-RU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23528" y="404664"/>
            <a:ext cx="6552728" cy="2109936"/>
          </a:xfrm>
        </p:spPr>
        <p:txBody>
          <a:bodyPr/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</a:rPr>
              <a:t>Федеральный государственный стандарт дошкольного образования </a:t>
            </a:r>
            <a:br>
              <a:rPr lang="ru-RU" altLang="ru-RU" sz="3200" dirty="0" smtClean="0">
                <a:solidFill>
                  <a:srgbClr val="002060"/>
                </a:solidFill>
              </a:rPr>
            </a:br>
            <a:r>
              <a:rPr lang="ru-RU" altLang="ru-RU" sz="3200" dirty="0" smtClean="0">
                <a:solidFill>
                  <a:srgbClr val="002060"/>
                </a:solidFill>
              </a:rPr>
              <a:t>ФГОС ДО</a:t>
            </a:r>
            <a:endParaRPr lang="en-US" altLang="ru-RU" sz="3200" dirty="0">
              <a:solidFill>
                <a:srgbClr val="002060"/>
              </a:solidFill>
            </a:endParaRP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sz="2400" dirty="0" smtClean="0">
                <a:solidFill>
                  <a:srgbClr val="002060"/>
                </a:solidFill>
              </a:rPr>
              <a:t>Вступил в силу с 01. 01. 2014 </a:t>
            </a:r>
            <a:r>
              <a:rPr lang="ru-RU" altLang="ru-RU" sz="2400" dirty="0" smtClean="0"/>
              <a:t>г.</a:t>
            </a:r>
            <a:endParaRPr lang="en-US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результатам освоения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7749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30016" y="2154546"/>
            <a:ext cx="40689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Инициативность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Самостоятельность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Уверенность </a:t>
            </a:r>
            <a:r>
              <a:rPr lang="ru-RU" sz="2400" b="1" dirty="0">
                <a:solidFill>
                  <a:schemeClr val="tx2"/>
                </a:solidFill>
              </a:rPr>
              <a:t>в </a:t>
            </a:r>
            <a:r>
              <a:rPr lang="ru-RU" sz="2400" b="1" dirty="0" smtClean="0">
                <a:solidFill>
                  <a:schemeClr val="tx2"/>
                </a:solidFill>
              </a:rPr>
              <a:t>себе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Воображение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Физическое развитие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tx2"/>
                </a:solidFill>
              </a:rPr>
              <a:t>* </a:t>
            </a:r>
            <a:r>
              <a:rPr lang="ru-RU" sz="2400" b="1" dirty="0">
                <a:solidFill>
                  <a:schemeClr val="tx2"/>
                </a:solidFill>
              </a:rPr>
              <a:t>Волевые усилия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tx2"/>
                </a:solidFill>
              </a:rPr>
              <a:t>* Любознательность</a:t>
            </a:r>
            <a:endParaRPr lang="ru-RU" sz="2400" b="1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tx2"/>
                </a:solidFill>
              </a:rPr>
              <a:t>* Интерес ребенка.</a:t>
            </a:r>
            <a:endParaRPr lang="ru-RU" sz="2400" b="1" dirty="0">
              <a:solidFill>
                <a:schemeClr val="tx2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371476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2"/>
                </a:solidFill>
              </a:rPr>
              <a:t>Результаты освоения программы описаны в виде целевых ориентиров</a:t>
            </a:r>
            <a:r>
              <a:rPr lang="ru-RU" b="1" dirty="0" smtClean="0">
                <a:solidFill>
                  <a:schemeClr val="tx2"/>
                </a:solidFill>
              </a:rPr>
              <a:t>: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dirty="0" smtClean="0"/>
              <a:t>Спасибо за внимание!</a:t>
            </a:r>
            <a:endParaRPr lang="en-US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>
                <a:solidFill>
                  <a:srgbClr val="002060"/>
                </a:solidFill>
              </a:rPr>
              <a:t>ФГОС ДО основан следующих документах:</a:t>
            </a:r>
            <a:br>
              <a:rPr lang="ru-RU" altLang="ru-RU" sz="2800" dirty="0" smtClean="0">
                <a:solidFill>
                  <a:srgbClr val="002060"/>
                </a:solidFill>
              </a:rPr>
            </a:br>
            <a:endParaRPr lang="en-US" altLang="ru-RU" sz="2800" dirty="0">
              <a:solidFill>
                <a:srgbClr val="002060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1795804" y="3013643"/>
            <a:ext cx="5486745" cy="688975"/>
            <a:chOff x="720" y="1392"/>
            <a:chExt cx="4058" cy="480"/>
          </a:xfrm>
        </p:grpSpPr>
        <p:sp>
          <p:nvSpPr>
            <p:cNvPr id="6148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50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1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52" name="Group 8"/>
          <p:cNvGrpSpPr>
            <a:grpSpLocks/>
          </p:cNvGrpSpPr>
          <p:nvPr/>
        </p:nvGrpSpPr>
        <p:grpSpPr bwMode="auto">
          <a:xfrm>
            <a:off x="1825193" y="4038810"/>
            <a:ext cx="5459071" cy="688975"/>
            <a:chOff x="720" y="1392"/>
            <a:chExt cx="4058" cy="480"/>
          </a:xfrm>
        </p:grpSpPr>
        <p:sp>
          <p:nvSpPr>
            <p:cNvPr id="6153" name="AutoShape 9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54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55" name="AutoShape 11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6" name="AutoShape 12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1795804" y="4955707"/>
            <a:ext cx="5584508" cy="128160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59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162" name="Group 18"/>
          <p:cNvGrpSpPr>
            <a:grpSpLocks/>
          </p:cNvGrpSpPr>
          <p:nvPr/>
        </p:nvGrpSpPr>
        <p:grpSpPr bwMode="auto">
          <a:xfrm>
            <a:off x="1795804" y="2074281"/>
            <a:ext cx="5459071" cy="688975"/>
            <a:chOff x="720" y="1392"/>
            <a:chExt cx="4058" cy="480"/>
          </a:xfrm>
        </p:grpSpPr>
        <p:sp>
          <p:nvSpPr>
            <p:cNvPr id="6163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164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5" name="AutoShape 2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6" name="AutoShape 2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167" name="Text Box 23"/>
          <p:cNvSpPr txBox="1">
            <a:spLocks noChangeArrowheads="1"/>
          </p:cNvSpPr>
          <p:nvPr/>
        </p:nvSpPr>
        <p:spPr bwMode="black">
          <a:xfrm>
            <a:off x="2035653" y="2170972"/>
            <a:ext cx="4603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ru-RU" sz="2000" b="1" dirty="0" smtClean="0">
                <a:solidFill>
                  <a:schemeClr val="bg2"/>
                </a:solidFill>
              </a:rPr>
              <a:t>  1</a:t>
            </a:r>
            <a:r>
              <a:rPr lang="ru-RU" sz="2000" b="1" dirty="0">
                <a:solidFill>
                  <a:schemeClr val="bg2"/>
                </a:solidFill>
              </a:rPr>
              <a:t>) Конвенция о правах ребенка</a:t>
            </a:r>
            <a:endParaRPr lang="en-US" altLang="ru-RU" sz="2000" b="1" dirty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black">
          <a:xfrm>
            <a:off x="2263981" y="3059485"/>
            <a:ext cx="437542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/>
            <a:r>
              <a:rPr lang="ru-RU" sz="2000" b="1" dirty="0" smtClean="0">
                <a:solidFill>
                  <a:schemeClr val="bg2"/>
                </a:solidFill>
              </a:rPr>
              <a:t>  2</a:t>
            </a:r>
            <a:r>
              <a:rPr lang="ru-RU" sz="2000" b="1" dirty="0">
                <a:solidFill>
                  <a:schemeClr val="bg2"/>
                </a:solidFill>
              </a:rPr>
              <a:t>) Закон об образовании </a:t>
            </a:r>
            <a:r>
              <a:rPr lang="ru-RU" sz="2000" b="1" dirty="0" smtClean="0">
                <a:solidFill>
                  <a:schemeClr val="bg2"/>
                </a:solidFill>
              </a:rPr>
              <a:t>РФ</a:t>
            </a:r>
            <a:endParaRPr lang="ru-RU" sz="2000" dirty="0">
              <a:solidFill>
                <a:schemeClr val="bg2"/>
              </a:solidFill>
            </a:endParaRPr>
          </a:p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Click</a:t>
            </a:r>
            <a:r>
              <a:rPr lang="ru-RU" altLang="ru-RU" sz="2400" b="1" dirty="0" smtClean="0">
                <a:solidFill>
                  <a:srgbClr val="FFFFFF"/>
                </a:solidFill>
                <a:cs typeface="Arial" charset="0"/>
              </a:rPr>
              <a:t>   </a:t>
            </a: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altLang="ru-RU" sz="2400" b="1" dirty="0">
                <a:solidFill>
                  <a:srgbClr val="FFFFFF"/>
                </a:solidFill>
                <a:cs typeface="Arial" charset="0"/>
              </a:rPr>
              <a:t>to add title in here    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black">
          <a:xfrm>
            <a:off x="2232854" y="4183243"/>
            <a:ext cx="43422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just"/>
            <a:r>
              <a:rPr lang="ru-RU" b="1" dirty="0" smtClean="0">
                <a:solidFill>
                  <a:schemeClr val="bg2"/>
                </a:solidFill>
              </a:rPr>
              <a:t>  </a:t>
            </a:r>
            <a:r>
              <a:rPr lang="ru-RU" sz="2000" b="1" dirty="0" smtClean="0">
                <a:solidFill>
                  <a:schemeClr val="bg2"/>
                </a:solidFill>
              </a:rPr>
              <a:t>3</a:t>
            </a:r>
            <a:r>
              <a:rPr lang="ru-RU" sz="2000" b="1" dirty="0">
                <a:solidFill>
                  <a:schemeClr val="bg2"/>
                </a:solidFill>
              </a:rPr>
              <a:t>) Конституция РФ</a:t>
            </a:r>
            <a:r>
              <a:rPr lang="ru-RU" sz="2000" b="1" dirty="0" smtClean="0">
                <a:solidFill>
                  <a:schemeClr val="bg2"/>
                </a:solidFill>
              </a:rPr>
              <a:t>.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black">
          <a:xfrm>
            <a:off x="2131107" y="5104750"/>
            <a:ext cx="49976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just"/>
            <a:r>
              <a:rPr lang="ru-RU" sz="2000" b="1" dirty="0" smtClean="0">
                <a:solidFill>
                  <a:schemeClr val="bg2"/>
                </a:solidFill>
              </a:rPr>
              <a:t>   4</a:t>
            </a:r>
            <a:r>
              <a:rPr lang="ru-RU" sz="2000" b="1" dirty="0">
                <a:solidFill>
                  <a:schemeClr val="bg2"/>
                </a:solidFill>
              </a:rPr>
              <a:t>) Государственная программа </a:t>
            </a:r>
            <a:r>
              <a:rPr lang="ru-RU" sz="2000" b="1" dirty="0" smtClean="0">
                <a:solidFill>
                  <a:schemeClr val="bg2"/>
                </a:solidFill>
              </a:rPr>
              <a:t>     «</a:t>
            </a:r>
            <a:r>
              <a:rPr lang="ru-RU" sz="2000" b="1" dirty="0">
                <a:solidFill>
                  <a:schemeClr val="bg2"/>
                </a:solidFill>
              </a:rPr>
              <a:t>Развитие образования на </a:t>
            </a:r>
            <a:r>
              <a:rPr lang="ru-RU" sz="2000" b="1" dirty="0" smtClean="0">
                <a:solidFill>
                  <a:schemeClr val="bg2"/>
                </a:solidFill>
              </a:rPr>
              <a:t>2013-2020г</a:t>
            </a:r>
            <a:r>
              <a:rPr lang="en-US" altLang="ru-RU" sz="2400" b="1" dirty="0" smtClean="0">
                <a:solidFill>
                  <a:srgbClr val="FFFFFF"/>
                </a:solidFill>
                <a:cs typeface="Arial" charset="0"/>
              </a:rPr>
              <a:t>    </a:t>
            </a:r>
            <a:endParaRPr lang="en-US" altLang="ru-RU" sz="24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484785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746125"/>
          </a:xfrm>
        </p:spPr>
        <p:txBody>
          <a:bodyPr/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</a:rPr>
              <a:t>ФГОС предусматривают: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652" y="1484784"/>
            <a:ext cx="8064896" cy="4763665"/>
          </a:xfrm>
        </p:spPr>
        <p:txBody>
          <a:bodyPr/>
          <a:lstStyle/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1) доступность и бесплатность дошкольного образования (закрепляет права на получение доступного и бесплатного качественного дошкольного образования)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>
                <a:solidFill>
                  <a:srgbClr val="002060"/>
                </a:solidFill>
              </a:rPr>
              <a:t>2</a:t>
            </a:r>
            <a:r>
              <a:rPr lang="ru-RU" altLang="ru-RU" sz="1800" b="1" dirty="0" smtClean="0">
                <a:solidFill>
                  <a:srgbClr val="002060"/>
                </a:solidFill>
              </a:rPr>
              <a:t>) Закрепляет права и обязанности родителей – приоритет по воспитанию за семьей.</a:t>
            </a:r>
          </a:p>
          <a:p>
            <a:pPr marL="0" indent="0">
              <a:buSzPct val="90000"/>
              <a:buNone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3)Родители включаются в образовательный процесс как партнеры, а не как сторонние потребители образовательных услуг.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4) Законом предусмотрено получение дошкольного образования и вне дошкольных организаций;</a:t>
            </a:r>
          </a:p>
          <a:p>
            <a:pPr>
              <a:buSzPct val="90000"/>
            </a:pPr>
            <a:endParaRPr lang="ru-RU" altLang="ru-RU" sz="1800" b="1" dirty="0" smtClean="0">
              <a:solidFill>
                <a:srgbClr val="002060"/>
              </a:solidFill>
            </a:endParaRPr>
          </a:p>
          <a:p>
            <a:pPr>
              <a:buSzPct val="90000"/>
            </a:pPr>
            <a:r>
              <a:rPr lang="ru-RU" altLang="ru-RU" sz="1800" b="1" dirty="0" smtClean="0">
                <a:solidFill>
                  <a:srgbClr val="002060"/>
                </a:solidFill>
              </a:rPr>
              <a:t>5) Повышение требований к воспитателям (с введением Стандарта должны появиться педагоги нового уровня) ;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447800" y="4876800"/>
            <a:ext cx="63246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ru-RU" sz="1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23211" y="4548675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При реализации  стандарта должны учитываться: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169" y="157985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169" y="1464211"/>
            <a:ext cx="830254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Индивидуальные потребности ребёнка, связанные с его жизненной ситуацией и состоянием здоровья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Индивидуальные потребности отдельных категорий детей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Возможности освоения ребёнком Программы на разных этапах её реализации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Интересы и мотивы детей, членов их семей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Специфика национальных, социокультурных и иных условий, в которых осуществляется образовательная деятельность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Возможности педагогического коллектива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effectLst/>
              </a:rPr>
              <a:t>Сложившиеся традиции Организации или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5203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Отличие ФГОС ДО от ФГТ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6114" y="1599999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7749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146130"/>
              </p:ext>
            </p:extLst>
          </p:nvPr>
        </p:nvGraphicFramePr>
        <p:xfrm>
          <a:off x="179512" y="1599999"/>
          <a:ext cx="8810068" cy="5037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034"/>
                <a:gridCol w="4405034"/>
              </a:tblGrid>
              <a:tr h="5037339"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  <a:spcAft>
                          <a:spcPts val="1000"/>
                        </a:spcAft>
                      </a:pPr>
                      <a:endParaRPr lang="ru-RU" sz="1800" u="sng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575"/>
                        </a:lnSpc>
                        <a:spcAft>
                          <a:spcPts val="1000"/>
                        </a:spcAft>
                      </a:pPr>
                      <a:r>
                        <a:rPr lang="ru-RU" sz="1800" u="sng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ФГТ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2 группы требований: 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i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 к структуре ООП;</a:t>
                      </a:r>
                      <a:endParaRPr lang="ru-RU" sz="180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i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-к условиям реализации ООП;</a:t>
                      </a:r>
                      <a:endParaRPr lang="ru-RU" sz="1800" i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</a:t>
                      </a:r>
                      <a:r>
                        <a:rPr lang="ru-RU" sz="1800" u="sng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4 направления развития;</a:t>
                      </a:r>
                      <a:endParaRPr lang="ru-RU" sz="1800" u="sng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575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- 10 образовательных областей;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80%- обязательная часть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программы;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1125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20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</a:rPr>
                        <a:t>% - вариативная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114300" marR="11430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u="sng" dirty="0" smtClean="0">
                          <a:solidFill>
                            <a:srgbClr val="002060"/>
                          </a:solidFill>
                        </a:rPr>
                        <a:t>ФГОС ДО</a:t>
                      </a:r>
                    </a:p>
                    <a:p>
                      <a:endParaRPr lang="ru-RU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3 группы требований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к структуре ООП;</a:t>
                      </a:r>
                    </a:p>
                    <a:p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-к условиям реализации ООП;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-к </a:t>
                      </a:r>
                      <a:r>
                        <a:rPr lang="ru-RU" sz="1600" i="1" dirty="0" smtClean="0">
                          <a:solidFill>
                            <a:srgbClr val="002060"/>
                          </a:solidFill>
                        </a:rPr>
                        <a:t>результатам освоения ООП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600" i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u="sng" dirty="0" smtClean="0">
                          <a:solidFill>
                            <a:srgbClr val="002060"/>
                          </a:solidFill>
                        </a:rPr>
                        <a:t>5 образовательных областей:</a:t>
                      </a:r>
                    </a:p>
                    <a:p>
                      <a:endParaRPr lang="ru-RU" sz="1600" u="sng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Физическое развитие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Познавательное развитие;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Художественно-эстетическое развитие 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-социально-коммуникативное развитие (социально-личностное) 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-речевое развитие</a:t>
                      </a:r>
                    </a:p>
                    <a:p>
                      <a:endParaRPr lang="ru-RU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60%- обязательная часть программы;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40% - вариативная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0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</a:rPr>
              <a:t>Основные требования стандарта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75465" y="2539171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763688" y="2708920"/>
            <a:ext cx="61206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структуре программы и её объёму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875465" y="4077072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условиям реализации Программы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Требования к результатам освоения Программы</a:t>
            </a:r>
            <a:endParaRPr lang="en-US" altLang="ru-RU" sz="2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44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7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002060"/>
                </a:solidFill>
              </a:rPr>
              <a:t>Требования к структуре ОП</a:t>
            </a:r>
            <a:br>
              <a:rPr lang="ru-RU" altLang="ru-RU" sz="2400" dirty="0" smtClean="0">
                <a:solidFill>
                  <a:srgbClr val="002060"/>
                </a:solidFill>
              </a:rPr>
            </a:br>
            <a:r>
              <a:rPr lang="ru-RU" altLang="ru-RU" sz="2400" dirty="0" smtClean="0">
                <a:solidFill>
                  <a:srgbClr val="002060"/>
                </a:solidFill>
              </a:rPr>
              <a:t>Включает три основных раздела</a:t>
            </a:r>
            <a:endParaRPr lang="en-US" altLang="ru-RU" sz="2400" dirty="0">
              <a:solidFill>
                <a:srgbClr val="002060"/>
              </a:solidFill>
            </a:endParaRPr>
          </a:p>
        </p:txBody>
      </p:sp>
      <p:sp>
        <p:nvSpPr>
          <p:cNvPr id="15363" name="Freeform 3"/>
          <p:cNvSpPr>
            <a:spLocks/>
          </p:cNvSpPr>
          <p:nvPr/>
        </p:nvSpPr>
        <p:spPr bwMode="gray">
          <a:xfrm>
            <a:off x="306484" y="3065483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Freeform 5"/>
          <p:cNvSpPr>
            <a:spLocks/>
          </p:cNvSpPr>
          <p:nvPr/>
        </p:nvSpPr>
        <p:spPr bwMode="gray">
          <a:xfrm flipH="1">
            <a:off x="1880395" y="3076138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303933" y="1929658"/>
            <a:ext cx="2664295" cy="1139300"/>
            <a:chOff x="4320" y="1152"/>
            <a:chExt cx="414" cy="402"/>
          </a:xfrm>
        </p:grpSpPr>
        <p:sp>
          <p:nvSpPr>
            <p:cNvPr id="15367" name="AutoShape 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8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9" name="Rectangle 9"/>
          <p:cNvSpPr>
            <a:spLocks noChangeArrowheads="1"/>
          </p:cNvSpPr>
          <p:nvPr/>
        </p:nvSpPr>
        <p:spPr bwMode="gray">
          <a:xfrm>
            <a:off x="796606" y="2139950"/>
            <a:ext cx="2033908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b="1" dirty="0" smtClean="0">
                <a:solidFill>
                  <a:srgbClr val="FFFFFF"/>
                </a:solidFill>
                <a:cs typeface="Arial" charset="0"/>
              </a:rPr>
              <a:t>Целевой</a:t>
            </a:r>
            <a:endParaRPr lang="en-US" altLang="ru-RU" b="1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3086052" y="1909866"/>
            <a:ext cx="2577329" cy="1159093"/>
            <a:chOff x="4320" y="1152"/>
            <a:chExt cx="414" cy="402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2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76" name="Rectangle 16"/>
          <p:cNvSpPr>
            <a:spLocks noChangeArrowheads="1"/>
          </p:cNvSpPr>
          <p:nvPr/>
        </p:nvSpPr>
        <p:spPr bwMode="gray">
          <a:xfrm>
            <a:off x="3318347" y="2123115"/>
            <a:ext cx="2304256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b="1" dirty="0" smtClean="0">
                <a:solidFill>
                  <a:srgbClr val="FFFFFF"/>
                </a:solidFill>
                <a:cs typeface="Arial" charset="0"/>
              </a:rPr>
              <a:t>Содержательный</a:t>
            </a:r>
            <a:endParaRPr lang="en-US" altLang="ru-RU" b="1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19" name="Group 6"/>
          <p:cNvGrpSpPr>
            <a:grpSpLocks/>
          </p:cNvGrpSpPr>
          <p:nvPr/>
        </p:nvGrpSpPr>
        <p:grpSpPr bwMode="auto">
          <a:xfrm>
            <a:off x="6012160" y="1909867"/>
            <a:ext cx="2664295" cy="1159091"/>
            <a:chOff x="4320" y="1169"/>
            <a:chExt cx="414" cy="402"/>
          </a:xfrm>
        </p:grpSpPr>
        <p:sp>
          <p:nvSpPr>
            <p:cNvPr id="20" name="AutoShape 7"/>
            <p:cNvSpPr>
              <a:spLocks noChangeArrowheads="1"/>
            </p:cNvSpPr>
            <p:nvPr/>
          </p:nvSpPr>
          <p:spPr bwMode="gray">
            <a:xfrm>
              <a:off x="4320" y="1169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b="1" dirty="0">
                  <a:solidFill>
                    <a:schemeClr val="bg2"/>
                  </a:solidFill>
                </a:rPr>
                <a:t>О</a:t>
              </a:r>
              <a:r>
                <a:rPr lang="ru-RU" b="1" dirty="0" smtClean="0">
                  <a:solidFill>
                    <a:schemeClr val="bg2"/>
                  </a:solidFill>
                </a:rPr>
                <a:t>рганизационный</a:t>
              </a:r>
              <a:endParaRPr lang="ru-RU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AutoShape 15"/>
          <p:cNvSpPr>
            <a:spLocks noChangeArrowheads="1"/>
          </p:cNvSpPr>
          <p:nvPr/>
        </p:nvSpPr>
        <p:spPr bwMode="ltGray">
          <a:xfrm>
            <a:off x="262195" y="4381279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3" name="Freeform 3"/>
          <p:cNvSpPr>
            <a:spLocks/>
          </p:cNvSpPr>
          <p:nvPr/>
        </p:nvSpPr>
        <p:spPr bwMode="gray">
          <a:xfrm>
            <a:off x="3219026" y="3141684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Freeform 3"/>
          <p:cNvSpPr>
            <a:spLocks/>
          </p:cNvSpPr>
          <p:nvPr/>
        </p:nvSpPr>
        <p:spPr bwMode="gray">
          <a:xfrm>
            <a:off x="6012160" y="3070825"/>
            <a:ext cx="1062757" cy="1037599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Freeform 5"/>
          <p:cNvSpPr>
            <a:spLocks/>
          </p:cNvSpPr>
          <p:nvPr/>
        </p:nvSpPr>
        <p:spPr bwMode="gray">
          <a:xfrm flipH="1">
            <a:off x="7720405" y="3113010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Freeform 5"/>
          <p:cNvSpPr>
            <a:spLocks/>
          </p:cNvSpPr>
          <p:nvPr/>
        </p:nvSpPr>
        <p:spPr bwMode="gray">
          <a:xfrm flipH="1">
            <a:off x="4648701" y="3141684"/>
            <a:ext cx="950119" cy="1026944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AutoShape 15"/>
          <p:cNvSpPr>
            <a:spLocks noChangeArrowheads="1"/>
          </p:cNvSpPr>
          <p:nvPr/>
        </p:nvSpPr>
        <p:spPr bwMode="ltGray">
          <a:xfrm>
            <a:off x="3219026" y="4390407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ltGray">
          <a:xfrm>
            <a:off x="6179483" y="4381279"/>
            <a:ext cx="2747770" cy="138087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 smtClean="0">
                <a:solidFill>
                  <a:schemeClr val="bg2"/>
                </a:solidFill>
              </a:rPr>
              <a:t>1.Обязательная часть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2 Формируемая </a:t>
            </a:r>
          </a:p>
          <a:p>
            <a:r>
              <a:rPr lang="ru-RU" b="1" dirty="0" smtClean="0">
                <a:solidFill>
                  <a:schemeClr val="bg2"/>
                </a:solidFill>
              </a:rPr>
              <a:t>Участниками ОО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14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условиям реализации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6696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Психолого-педагогические;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Кадровые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Материально-технические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Финансовые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dirty="0" smtClean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К </a:t>
            </a:r>
            <a:r>
              <a:rPr lang="ru-RU" sz="2800" dirty="0">
                <a:solidFill>
                  <a:srgbClr val="002060"/>
                </a:solidFill>
              </a:rPr>
              <a:t>предметно-развивающей среде.</a:t>
            </a:r>
            <a:endParaRPr lang="ru-RU" sz="280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4" name="Freeform 36"/>
          <p:cNvSpPr>
            <a:spLocks/>
          </p:cNvSpPr>
          <p:nvPr/>
        </p:nvSpPr>
        <p:spPr bwMode="ltGray">
          <a:xfrm>
            <a:off x="-11113" y="4506913"/>
            <a:ext cx="9155113" cy="2366962"/>
          </a:xfrm>
          <a:custGeom>
            <a:avLst/>
            <a:gdLst>
              <a:gd name="T0" fmla="*/ 0 w 5767"/>
              <a:gd name="T1" fmla="*/ 0 h 1491"/>
              <a:gd name="T2" fmla="*/ 5767 w 5767"/>
              <a:gd name="T3" fmla="*/ 1049 h 1491"/>
              <a:gd name="T4" fmla="*/ 5767 w 5767"/>
              <a:gd name="T5" fmla="*/ 1481 h 1491"/>
              <a:gd name="T6" fmla="*/ 4310 w 5767"/>
              <a:gd name="T7" fmla="*/ 1491 h 1491"/>
              <a:gd name="T8" fmla="*/ 7 w 5767"/>
              <a:gd name="T9" fmla="*/ 88 h 1491"/>
              <a:gd name="T10" fmla="*/ 0 w 5767"/>
              <a:gd name="T11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491">
                <a:moveTo>
                  <a:pt x="0" y="0"/>
                </a:moveTo>
                <a:cubicBezTo>
                  <a:pt x="3558" y="284"/>
                  <a:pt x="4809" y="771"/>
                  <a:pt x="5767" y="1049"/>
                </a:cubicBezTo>
                <a:lnTo>
                  <a:pt x="5767" y="1481"/>
                </a:lnTo>
                <a:lnTo>
                  <a:pt x="4310" y="1491"/>
                </a:lnTo>
                <a:cubicBezTo>
                  <a:pt x="3563" y="1061"/>
                  <a:pt x="2440" y="414"/>
                  <a:pt x="7" y="88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4314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6553200" y="6324600"/>
            <a:ext cx="16002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n-US" altLang="ru-RU" sz="1600" b="1" dirty="0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Требования к результатам освоения программы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557675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Основной результат – это </a:t>
            </a:r>
            <a:r>
              <a:rPr lang="ru-RU" sz="2800" b="1" dirty="0" smtClean="0">
                <a:solidFill>
                  <a:srgbClr val="002060"/>
                </a:solidFill>
              </a:rPr>
              <a:t>социализация</a:t>
            </a:r>
            <a:r>
              <a:rPr lang="ru-RU" sz="2800" dirty="0" smtClean="0">
                <a:solidFill>
                  <a:srgbClr val="002060"/>
                </a:solidFill>
              </a:rPr>
              <a:t> детей.</a:t>
            </a:r>
          </a:p>
          <a:p>
            <a:r>
              <a:rPr lang="ru-RU" sz="2000" i="1" dirty="0">
                <a:solidFill>
                  <a:srgbClr val="002060"/>
                </a:solidFill>
              </a:rPr>
              <a:t>(</a:t>
            </a:r>
            <a:r>
              <a:rPr lang="ru-RU" sz="2000" i="1" dirty="0" smtClean="0">
                <a:solidFill>
                  <a:srgbClr val="002060"/>
                </a:solidFill>
              </a:rPr>
              <a:t> Личностные результаты развития ребенка, а не результат обучения)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ФГОС ДО предусматривает 1 группу результатов - </a:t>
            </a:r>
            <a:r>
              <a:rPr lang="ru-RU" sz="2800" b="1" dirty="0" smtClean="0">
                <a:solidFill>
                  <a:srgbClr val="002060"/>
                </a:solidFill>
              </a:rPr>
              <a:t>личностные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(в школе: предметные, </a:t>
            </a:r>
            <a:r>
              <a:rPr lang="ru-RU" sz="2800" dirty="0" err="1" smtClean="0">
                <a:solidFill>
                  <a:srgbClr val="002060"/>
                </a:solidFill>
              </a:rPr>
              <a:t>метапредметные</a:t>
            </a:r>
            <a:r>
              <a:rPr lang="ru-RU" sz="2800" dirty="0" smtClean="0">
                <a:solidFill>
                  <a:srgbClr val="002060"/>
                </a:solidFill>
              </a:rPr>
              <a:t> и личностные) 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09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ГОС- анонс">
  <a:themeElements>
    <a:clrScheme name="Default Design 2">
      <a:dk1>
        <a:srgbClr val="000000"/>
      </a:dk1>
      <a:lt1>
        <a:srgbClr val="F6EDA8"/>
      </a:lt1>
      <a:dk2>
        <a:srgbClr val="006600"/>
      </a:dk2>
      <a:lt2>
        <a:srgbClr val="FFFFFF"/>
      </a:lt2>
      <a:accent1>
        <a:srgbClr val="73C95B"/>
      </a:accent1>
      <a:accent2>
        <a:srgbClr val="F7C037"/>
      </a:accent2>
      <a:accent3>
        <a:srgbClr val="FAF4D1"/>
      </a:accent3>
      <a:accent4>
        <a:srgbClr val="000000"/>
      </a:accent4>
      <a:accent5>
        <a:srgbClr val="BCE1B5"/>
      </a:accent5>
      <a:accent6>
        <a:srgbClr val="E0AE31"/>
      </a:accent6>
      <a:hlink>
        <a:srgbClr val="2393CB"/>
      </a:hlink>
      <a:folHlink>
        <a:srgbClr val="CB057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437</Words>
  <Application>Microsoft Office PowerPoint</Application>
  <PresentationFormat>Экран (4:3)</PresentationFormat>
  <Paragraphs>109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ФГОС- анонс</vt:lpstr>
      <vt:lpstr>Федеральный государственный стандарт дошкольного образования  ФГОС ДО</vt:lpstr>
      <vt:lpstr> ФГОС ДО основан следующих документах: </vt:lpstr>
      <vt:lpstr>ФГОС предусматривают:</vt:lpstr>
      <vt:lpstr>При реализации  стандарта должны учитываться:</vt:lpstr>
      <vt:lpstr>Отличие ФГОС ДО от ФГТ</vt:lpstr>
      <vt:lpstr>Основные требования стандарта</vt:lpstr>
      <vt:lpstr>Требования к структуре ОП Включает три основных раздела</vt:lpstr>
      <vt:lpstr>Требования к условиям реализации программы</vt:lpstr>
      <vt:lpstr>Требования к результатам освоения программы</vt:lpstr>
      <vt:lpstr>Требования к результатам освоения программы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стандарт дошкольного образования  ФГОС ДО</dc:title>
  <dc:creator>Эльнара</dc:creator>
  <cp:lastModifiedBy>Эльнара</cp:lastModifiedBy>
  <cp:revision>19</cp:revision>
  <dcterms:created xsi:type="dcterms:W3CDTF">2014-03-18T16:56:55Z</dcterms:created>
  <dcterms:modified xsi:type="dcterms:W3CDTF">2014-03-24T08:23:20Z</dcterms:modified>
</cp:coreProperties>
</file>